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204700" cy="68707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654" y="-84"/>
      </p:cViewPr>
      <p:guideLst>
        <p:guide orient="horz" pos="2164"/>
        <p:guide pos="384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2" name="Shape 9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defRPr sz="1200">
        <a:latin typeface="+mj-lt"/>
        <a:ea typeface="+mj-ea"/>
        <a:cs typeface="+mj-cs"/>
        <a:sym typeface="Calibri"/>
      </a:defRPr>
    </a:lvl1pPr>
    <a:lvl2pPr indent="228600" defTabSz="457200" latinLnBrk="0">
      <a:defRPr sz="1200">
        <a:latin typeface="+mj-lt"/>
        <a:ea typeface="+mj-ea"/>
        <a:cs typeface="+mj-cs"/>
        <a:sym typeface="Calibri"/>
      </a:defRPr>
    </a:lvl2pPr>
    <a:lvl3pPr indent="457200" defTabSz="457200" latinLnBrk="0">
      <a:defRPr sz="1200">
        <a:latin typeface="+mj-lt"/>
        <a:ea typeface="+mj-ea"/>
        <a:cs typeface="+mj-cs"/>
        <a:sym typeface="Calibri"/>
      </a:defRPr>
    </a:lvl3pPr>
    <a:lvl4pPr indent="685800" defTabSz="457200" latinLnBrk="0">
      <a:defRPr sz="1200">
        <a:latin typeface="+mj-lt"/>
        <a:ea typeface="+mj-ea"/>
        <a:cs typeface="+mj-cs"/>
        <a:sym typeface="Calibri"/>
      </a:defRPr>
    </a:lvl4pPr>
    <a:lvl5pPr indent="914400" defTabSz="457200" latinLnBrk="0">
      <a:defRPr sz="1200">
        <a:latin typeface="+mj-lt"/>
        <a:ea typeface="+mj-ea"/>
        <a:cs typeface="+mj-cs"/>
        <a:sym typeface="Calibri"/>
      </a:defRPr>
    </a:lvl5pPr>
    <a:lvl6pPr indent="1143000" defTabSz="457200" latinLnBrk="0">
      <a:defRPr sz="1200">
        <a:latin typeface="+mj-lt"/>
        <a:ea typeface="+mj-ea"/>
        <a:cs typeface="+mj-cs"/>
        <a:sym typeface="Calibri"/>
      </a:defRPr>
    </a:lvl6pPr>
    <a:lvl7pPr indent="1371600" defTabSz="457200" latinLnBrk="0">
      <a:defRPr sz="1200">
        <a:latin typeface="+mj-lt"/>
        <a:ea typeface="+mj-ea"/>
        <a:cs typeface="+mj-cs"/>
        <a:sym typeface="Calibri"/>
      </a:defRPr>
    </a:lvl7pPr>
    <a:lvl8pPr indent="1600200" defTabSz="457200" latinLnBrk="0">
      <a:defRPr sz="1200">
        <a:latin typeface="+mj-lt"/>
        <a:ea typeface="+mj-ea"/>
        <a:cs typeface="+mj-cs"/>
        <a:sym typeface="Calibri"/>
      </a:defRPr>
    </a:lvl8pPr>
    <a:lvl9pPr indent="1828800" defTabSz="4572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915591" y="2136344"/>
            <a:ext cx="10376697" cy="1474109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831182" y="3896995"/>
            <a:ext cx="8545515" cy="1757468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964338" y="4419143"/>
            <a:ext cx="10376697" cy="1365861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t>Title Text</a:t>
            </a:r>
          </a:p>
        </p:txBody>
      </p:sp>
      <p:sp>
        <p:nvSpPr>
          <p:cNvPr id="3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64338" y="2914787"/>
            <a:ext cx="10376697" cy="1504355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10393" y="1604646"/>
            <a:ext cx="5391812" cy="4538537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38" indent="-320038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10395" y="1539378"/>
            <a:ext cx="5393931" cy="641543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sz="2400" b="1"/>
            </a:lvl1pPr>
            <a:lvl2pPr marL="0" indent="0">
              <a:spcBef>
                <a:spcPts val="500"/>
              </a:spcBef>
              <a:buSzTx/>
              <a:buFontTx/>
              <a:buNone/>
              <a:defRPr sz="2400" b="1"/>
            </a:lvl2pPr>
            <a:lvl3pPr marL="0" indent="0">
              <a:spcBef>
                <a:spcPts val="500"/>
              </a:spcBef>
              <a:buSzTx/>
              <a:buFontTx/>
              <a:buNone/>
              <a:defRPr sz="2400" b="1"/>
            </a:lvl3pPr>
            <a:lvl4pPr marL="0" indent="0">
              <a:spcBef>
                <a:spcPts val="500"/>
              </a:spcBef>
              <a:buSzTx/>
              <a:buFontTx/>
              <a:buNone/>
              <a:defRPr sz="2400" b="1"/>
            </a:lvl4pPr>
            <a:lvl5pPr marL="0" indent="0">
              <a:spcBef>
                <a:spcPts val="500"/>
              </a:spcBef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201431" y="1539378"/>
            <a:ext cx="5396056" cy="641541"/>
          </a:xfrm>
          <a:prstGeom prst="rect">
            <a:avLst/>
          </a:prstGeom>
        </p:spPr>
        <p:txBody>
          <a:bodyPr anchor="b"/>
          <a:lstStyle/>
          <a:p>
            <a:endParaRPr/>
          </a:p>
        </p:txBody>
      </p:sp>
      <p:sp>
        <p:nvSpPr>
          <p:cNvPr id="5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>
            <a:spLocks noGrp="1"/>
          </p:cNvSpPr>
          <p:nvPr>
            <p:ph type="title"/>
          </p:nvPr>
        </p:nvSpPr>
        <p:spPr>
          <a:xfrm>
            <a:off x="610395" y="273807"/>
            <a:ext cx="4016310" cy="116528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73" name="Body Level One…"/>
          <p:cNvSpPr txBox="1">
            <a:spLocks noGrp="1"/>
          </p:cNvSpPr>
          <p:nvPr>
            <p:ph type="body" idx="1"/>
          </p:nvPr>
        </p:nvSpPr>
        <p:spPr>
          <a:xfrm>
            <a:off x="4772940" y="273810"/>
            <a:ext cx="6824544" cy="5869372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Text Placeholder 3"/>
          <p:cNvSpPr>
            <a:spLocks noGrp="1"/>
          </p:cNvSpPr>
          <p:nvPr>
            <p:ph type="body" sz="half" idx="13"/>
          </p:nvPr>
        </p:nvSpPr>
        <p:spPr>
          <a:xfrm>
            <a:off x="610393" y="1439086"/>
            <a:ext cx="4016313" cy="4704096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>
            <a:spLocks noGrp="1"/>
          </p:cNvSpPr>
          <p:nvPr>
            <p:ph type="title"/>
          </p:nvPr>
        </p:nvSpPr>
        <p:spPr>
          <a:xfrm>
            <a:off x="2392827" y="4813934"/>
            <a:ext cx="7324728" cy="568316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83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2392827" y="614476"/>
            <a:ext cx="7324728" cy="412623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392827" y="5382247"/>
            <a:ext cx="7324728" cy="8071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  <a:lvl2pPr marL="0" indent="0">
              <a:spcBef>
                <a:spcPts val="300"/>
              </a:spcBef>
              <a:buSzTx/>
              <a:buFontTx/>
              <a:buNone/>
              <a:defRPr sz="1400"/>
            </a:lvl2pPr>
            <a:lvl3pPr marL="0" indent="0">
              <a:spcBef>
                <a:spcPts val="300"/>
              </a:spcBef>
              <a:buSzTx/>
              <a:buFontTx/>
              <a:buNone/>
              <a:defRPr sz="1400"/>
            </a:lvl3pPr>
            <a:lvl4pPr marL="0" indent="0">
              <a:spcBef>
                <a:spcPts val="300"/>
              </a:spcBef>
              <a:buSzTx/>
              <a:buFontTx/>
              <a:buNone/>
              <a:defRPr sz="1400"/>
            </a:lvl4pPr>
            <a:lvl5pPr marL="0" indent="0">
              <a:spcBef>
                <a:spcPts val="300"/>
              </a:spcBef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610395" y="275400"/>
            <a:ext cx="10987090" cy="11461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610395" y="1604646"/>
            <a:ext cx="10987090" cy="4538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333507" y="6422459"/>
            <a:ext cx="263979" cy="269237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 spd="med"/>
  <p:txStyles>
    <p:title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342900" marR="0" indent="-34290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783771" marR="0" indent="-326571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219200" marR="0" indent="-30480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7373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1945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»"/>
        <a:tabLst/>
        <a:defRPr sz="3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6517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1089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566159" marR="0" indent="-365759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023359" marR="0" indent="-365759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itle 1"/>
          <p:cNvSpPr txBox="1">
            <a:spLocks noGrp="1"/>
          </p:cNvSpPr>
          <p:nvPr>
            <p:ph type="ctrTitle"/>
          </p:nvPr>
        </p:nvSpPr>
        <p:spPr>
          <a:xfrm>
            <a:off x="915591" y="1753571"/>
            <a:ext cx="10376697" cy="3008713"/>
          </a:xfrm>
          <a:prstGeom prst="rect">
            <a:avLst/>
          </a:prstGeom>
        </p:spPr>
        <p:txBody>
          <a:bodyPr/>
          <a:lstStyle/>
          <a:p>
            <a:r>
              <a:t>If you are a business owner with a Facebook fan page - then you need to increase your likes, visitor engagement if you want more leads, sales, and profits. 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itle 1"/>
          <p:cNvSpPr txBox="1">
            <a:spLocks noGrp="1"/>
          </p:cNvSpPr>
          <p:nvPr>
            <p:ph type="ctrTitle"/>
          </p:nvPr>
        </p:nvSpPr>
        <p:spPr>
          <a:xfrm>
            <a:off x="915591" y="1753572"/>
            <a:ext cx="10376697" cy="3008711"/>
          </a:xfrm>
          <a:prstGeom prst="rect">
            <a:avLst/>
          </a:prstGeom>
        </p:spPr>
        <p:txBody>
          <a:bodyPr/>
          <a:lstStyle/>
          <a:p>
            <a:r>
              <a:t>How do you test images or content, so that you can get out of the testing phase and win out of the gate?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itle 1"/>
          <p:cNvSpPr txBox="1">
            <a:spLocks noGrp="1"/>
          </p:cNvSpPr>
          <p:nvPr>
            <p:ph type="ctrTitle"/>
          </p:nvPr>
        </p:nvSpPr>
        <p:spPr>
          <a:xfrm>
            <a:off x="915591" y="1753571"/>
            <a:ext cx="10376697" cy="3008713"/>
          </a:xfrm>
          <a:prstGeom prst="rect">
            <a:avLst/>
          </a:prstGeom>
        </p:spPr>
        <p:txBody>
          <a:bodyPr/>
          <a:lstStyle/>
          <a:p>
            <a:r>
              <a:t>Announcing The Brand New, 8 Part, Step By Step Video Course… 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itle 1"/>
          <p:cNvSpPr txBox="1">
            <a:spLocks noGrp="1"/>
          </p:cNvSpPr>
          <p:nvPr>
            <p:ph type="ctrTitle"/>
          </p:nvPr>
        </p:nvSpPr>
        <p:spPr>
          <a:xfrm>
            <a:off x="915591" y="1753571"/>
            <a:ext cx="10376697" cy="3008713"/>
          </a:xfrm>
          <a:prstGeom prst="rect">
            <a:avLst/>
          </a:prstGeom>
        </p:spPr>
        <p:txBody>
          <a:bodyPr/>
          <a:lstStyle/>
          <a:p>
            <a:r>
              <a:t>"Finally, Discover How to Increase Social Proof &amp; Engagement On Your Facebook Fan Page Which Results In More Leads, Sales, &amp; Profits!”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itle 1"/>
          <p:cNvSpPr txBox="1">
            <a:spLocks noGrp="1"/>
          </p:cNvSpPr>
          <p:nvPr>
            <p:ph type="ctrTitle"/>
          </p:nvPr>
        </p:nvSpPr>
        <p:spPr>
          <a:xfrm>
            <a:off x="915591" y="1753571"/>
            <a:ext cx="10376697" cy="3008713"/>
          </a:xfrm>
          <a:prstGeom prst="rect">
            <a:avLst/>
          </a:prstGeom>
        </p:spPr>
        <p:txBody>
          <a:bodyPr/>
          <a:lstStyle/>
          <a:p>
            <a:r>
              <a:t>In this step-by-step video course, you will get to watch over my shoulder as I show you things that can increase your Facebook social proof, engagement, and conversions.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extBox 1"/>
          <p:cNvSpPr txBox="1"/>
          <p:nvPr/>
        </p:nvSpPr>
        <p:spPr>
          <a:xfrm>
            <a:off x="4216746" y="1025319"/>
            <a:ext cx="3469959" cy="6248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sz="3600"/>
            </a:lvl1pPr>
          </a:lstStyle>
          <a:p>
            <a:r>
              <a:t>Videos Overview</a:t>
            </a:r>
          </a:p>
        </p:txBody>
      </p:sp>
      <p:sp>
        <p:nvSpPr>
          <p:cNvPr id="121" name="TextBox 4"/>
          <p:cNvSpPr txBox="1"/>
          <p:nvPr/>
        </p:nvSpPr>
        <p:spPr>
          <a:xfrm>
            <a:off x="6194632" y="1998297"/>
            <a:ext cx="5155454" cy="33444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normAutofit/>
          </a:bodyPr>
          <a:lstStyle/>
          <a:p>
            <a:pPr marL="525599" lvl="1" indent="-284400">
              <a:spcBef>
                <a:spcPts val="500"/>
              </a:spcBef>
              <a:buSzPct val="100000"/>
              <a:buFont typeface="Arial"/>
              <a:buChar char="•"/>
              <a:defRPr sz="2400"/>
            </a:pPr>
            <a:r>
              <a:t>Video #5:  Two Birds With One Stone</a:t>
            </a:r>
          </a:p>
          <a:p>
            <a:pPr marL="525599" lvl="1" indent="-284400">
              <a:spcBef>
                <a:spcPts val="500"/>
              </a:spcBef>
              <a:buSzPct val="100000"/>
              <a:buFont typeface="Arial"/>
              <a:buChar char="•"/>
              <a:defRPr sz="2400"/>
            </a:pPr>
            <a:r>
              <a:t>Video #6: Setting Up Your Ad Campaign</a:t>
            </a:r>
          </a:p>
          <a:p>
            <a:pPr marL="525599" lvl="1" indent="-284400">
              <a:spcBef>
                <a:spcPts val="500"/>
              </a:spcBef>
              <a:buSzPct val="100000"/>
              <a:buFont typeface="Arial"/>
              <a:buChar char="•"/>
              <a:defRPr sz="2400"/>
            </a:pPr>
            <a:r>
              <a:t>Video #7: Setting Up Your Ad Set</a:t>
            </a:r>
          </a:p>
          <a:p>
            <a:pPr marL="525599" lvl="1" indent="-284400">
              <a:spcBef>
                <a:spcPts val="500"/>
              </a:spcBef>
              <a:buSzPct val="100000"/>
              <a:buFont typeface="Arial"/>
              <a:buChar char="•"/>
              <a:defRPr sz="2400"/>
            </a:pPr>
            <a:r>
              <a:t>Video #8: Setting Up Your Ad</a:t>
            </a:r>
          </a:p>
        </p:txBody>
      </p:sp>
      <p:sp>
        <p:nvSpPr>
          <p:cNvPr id="122" name="Video #1: Introduction and Quick Overview…"/>
          <p:cNvSpPr txBox="1"/>
          <p:nvPr/>
        </p:nvSpPr>
        <p:spPr>
          <a:xfrm>
            <a:off x="956995" y="2041857"/>
            <a:ext cx="5155454" cy="2415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marL="525599" lvl="1" indent="-284400">
              <a:spcBef>
                <a:spcPts val="500"/>
              </a:spcBef>
              <a:buSzPct val="100000"/>
              <a:buFont typeface="Arial"/>
              <a:buChar char="•"/>
              <a:defRPr sz="2400"/>
            </a:pPr>
            <a:r>
              <a:t>Video #1: Introduction and Quick Overview</a:t>
            </a:r>
          </a:p>
          <a:p>
            <a:pPr marL="525599" lvl="1" indent="-284400">
              <a:spcBef>
                <a:spcPts val="500"/>
              </a:spcBef>
              <a:buSzPct val="100000"/>
              <a:buFont typeface="Arial"/>
              <a:buChar char="•"/>
              <a:defRPr sz="2400"/>
            </a:pPr>
            <a:r>
              <a:t>Video #2: Why Targeted Likes?</a:t>
            </a:r>
          </a:p>
          <a:p>
            <a:pPr marL="525599" lvl="1" indent="-284400">
              <a:spcBef>
                <a:spcPts val="500"/>
              </a:spcBef>
              <a:buSzPct val="100000"/>
              <a:buFont typeface="Arial"/>
              <a:buChar char="•"/>
              <a:defRPr sz="2400"/>
            </a:pPr>
            <a:r>
              <a:t>Video #3: Winning Out Of the Gate</a:t>
            </a:r>
          </a:p>
          <a:p>
            <a:pPr marL="525599" lvl="1" indent="-284400">
              <a:spcBef>
                <a:spcPts val="500"/>
              </a:spcBef>
              <a:buSzPct val="100000"/>
              <a:buFont typeface="Arial"/>
              <a:buChar char="•"/>
              <a:defRPr sz="2400"/>
            </a:pPr>
            <a:r>
              <a:t>Video #4: 5 Minute Content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itle 1"/>
          <p:cNvSpPr txBox="1">
            <a:spLocks noGrp="1"/>
          </p:cNvSpPr>
          <p:nvPr>
            <p:ph type="ctrTitle"/>
          </p:nvPr>
        </p:nvSpPr>
        <p:spPr>
          <a:xfrm>
            <a:off x="981283" y="1048990"/>
            <a:ext cx="10376697" cy="5146650"/>
          </a:xfrm>
          <a:prstGeom prst="rect">
            <a:avLst/>
          </a:prstGeom>
        </p:spPr>
        <p:txBody>
          <a:bodyPr/>
          <a:lstStyle>
            <a:lvl1pPr>
              <a:defRPr sz="4000" b="1" cap="all"/>
            </a:lvl1pPr>
          </a:lstStyle>
          <a:p>
            <a:r>
              <a:t>Grab this video course and learn how to increase your Facebook social proof and engagement!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itle 1"/>
          <p:cNvSpPr txBox="1">
            <a:spLocks noGrp="1"/>
          </p:cNvSpPr>
          <p:nvPr>
            <p:ph type="ctrTitle"/>
          </p:nvPr>
        </p:nvSpPr>
        <p:spPr>
          <a:xfrm>
            <a:off x="915591" y="1753571"/>
            <a:ext cx="10376697" cy="3008713"/>
          </a:xfrm>
          <a:prstGeom prst="rect">
            <a:avLst/>
          </a:prstGeom>
        </p:spPr>
        <p:txBody>
          <a:bodyPr/>
          <a:lstStyle/>
          <a:p>
            <a:r>
              <a:rPr dirty="0"/>
              <a:t>You need enough likes or fans to show prospects that you are an </a:t>
            </a:r>
            <a:r>
              <a:rPr dirty="0" smtClean="0"/>
              <a:t>authority</a:t>
            </a:r>
            <a:endParaRPr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1"/>
          <p:cNvSpPr txBox="1">
            <a:spLocks noGrp="1"/>
          </p:cNvSpPr>
          <p:nvPr>
            <p:ph type="ctrTitle"/>
          </p:nvPr>
        </p:nvSpPr>
        <p:spPr>
          <a:xfrm>
            <a:off x="915591" y="1753571"/>
            <a:ext cx="10376697" cy="3008713"/>
          </a:xfrm>
          <a:prstGeom prst="rect">
            <a:avLst/>
          </a:prstGeom>
        </p:spPr>
        <p:txBody>
          <a:bodyPr/>
          <a:lstStyle/>
          <a:p>
            <a:r>
              <a:t>You need engagement on your page to show prospects that you are active and people like you.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itle 1"/>
          <p:cNvSpPr txBox="1">
            <a:spLocks noGrp="1"/>
          </p:cNvSpPr>
          <p:nvPr>
            <p:ph type="ctrTitle"/>
          </p:nvPr>
        </p:nvSpPr>
        <p:spPr>
          <a:xfrm>
            <a:off x="915591" y="1753571"/>
            <a:ext cx="10376697" cy="3008713"/>
          </a:xfrm>
          <a:prstGeom prst="rect">
            <a:avLst/>
          </a:prstGeom>
        </p:spPr>
        <p:txBody>
          <a:bodyPr/>
          <a:lstStyle/>
          <a:p>
            <a:r>
              <a:t>Social proof on your Facebook fan page is a significant conversion factor as to why people will see you as an authority and ultimately buy from you, or they go to your competitor.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itle 1"/>
          <p:cNvSpPr txBox="1">
            <a:spLocks noGrp="1"/>
          </p:cNvSpPr>
          <p:nvPr>
            <p:ph type="ctrTitle"/>
          </p:nvPr>
        </p:nvSpPr>
        <p:spPr>
          <a:xfrm>
            <a:off x="915591" y="1753571"/>
            <a:ext cx="10376697" cy="3008713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But how are you supposed to build social proof if getting someone to like your page - from say the U.S.A. or U.K. is already so expensive?  ...and can cost up to $1 per like? </a:t>
            </a:r>
            <a:endParaRPr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itle 1"/>
          <p:cNvSpPr txBox="1">
            <a:spLocks noGrp="1"/>
          </p:cNvSpPr>
          <p:nvPr>
            <p:ph type="ctrTitle"/>
          </p:nvPr>
        </p:nvSpPr>
        <p:spPr>
          <a:xfrm>
            <a:off x="915591" y="1753571"/>
            <a:ext cx="10376697" cy="3008713"/>
          </a:xfrm>
          <a:prstGeom prst="rect">
            <a:avLst/>
          </a:prstGeom>
        </p:spPr>
        <p:txBody>
          <a:bodyPr/>
          <a:lstStyle/>
          <a:p>
            <a:r>
              <a:t>So another words how do you build the following for $50-100 (which is considered cheap on Facebook by the way)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itle 1"/>
          <p:cNvSpPr txBox="1">
            <a:spLocks noGrp="1"/>
          </p:cNvSpPr>
          <p:nvPr>
            <p:ph type="ctrTitle"/>
          </p:nvPr>
        </p:nvSpPr>
        <p:spPr>
          <a:xfrm>
            <a:off x="915591" y="1753571"/>
            <a:ext cx="10376697" cy="3008713"/>
          </a:xfrm>
          <a:prstGeom prst="rect">
            <a:avLst/>
          </a:prstGeom>
        </p:spPr>
        <p:txBody>
          <a:bodyPr/>
          <a:lstStyle/>
          <a:p>
            <a:r>
              <a:t>1. Social proof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itle 1"/>
          <p:cNvSpPr txBox="1">
            <a:spLocks noGrp="1"/>
          </p:cNvSpPr>
          <p:nvPr>
            <p:ph type="ctrTitle"/>
          </p:nvPr>
        </p:nvSpPr>
        <p:spPr>
          <a:xfrm>
            <a:off x="915591" y="1753571"/>
            <a:ext cx="10376697" cy="3008713"/>
          </a:xfrm>
          <a:prstGeom prst="rect">
            <a:avLst/>
          </a:prstGeom>
        </p:spPr>
        <p:txBody>
          <a:bodyPr/>
          <a:lstStyle/>
          <a:p>
            <a:r>
              <a:t>2. Test images 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itle 1"/>
          <p:cNvSpPr txBox="1">
            <a:spLocks noGrp="1"/>
          </p:cNvSpPr>
          <p:nvPr>
            <p:ph type="ctrTitle"/>
          </p:nvPr>
        </p:nvSpPr>
        <p:spPr>
          <a:xfrm>
            <a:off x="915591" y="1753571"/>
            <a:ext cx="10376697" cy="3008713"/>
          </a:xfrm>
          <a:prstGeom prst="rect">
            <a:avLst/>
          </a:prstGeom>
        </p:spPr>
        <p:txBody>
          <a:bodyPr/>
          <a:lstStyle/>
          <a:p>
            <a:r>
              <a:t>3. Find the content and the right words to resonate with your audience without spending tens of thousands of dollars just testing and not getting results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371</Words>
  <Application>Microsoft Office PowerPoint</Application>
  <PresentationFormat>Custom</PresentationFormat>
  <Paragraphs>23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If you are a business owner with a Facebook fan page - then you need to increase your likes, visitor engagement if you want more leads, sales, and profits.  </vt:lpstr>
      <vt:lpstr>You need enough likes or fans to show prospects that you are an authority</vt:lpstr>
      <vt:lpstr>You need engagement on your page to show prospects that you are active and people like you.</vt:lpstr>
      <vt:lpstr>Social proof on your Facebook fan page is a significant conversion factor as to why people will see you as an authority and ultimately buy from you, or they go to your competitor.</vt:lpstr>
      <vt:lpstr>But how are you supposed to build social proof if getting someone to like your page - from say the U.S.A. or U.K. is already so expensive?  ...and can cost up to $1 per like? </vt:lpstr>
      <vt:lpstr>So another words how do you build the following for $50-100 (which is considered cheap on Facebook by the way)</vt:lpstr>
      <vt:lpstr>1. Social proof</vt:lpstr>
      <vt:lpstr>2. Test images </vt:lpstr>
      <vt:lpstr>3. Find the content and the right words to resonate with your audience without spending tens of thousands of dollars just testing and not getting results</vt:lpstr>
      <vt:lpstr>How do you test images or content, so that you can get out of the testing phase and win out of the gate?</vt:lpstr>
      <vt:lpstr>Announcing The Brand New, 8 Part, Step By Step Video Course… </vt:lpstr>
      <vt:lpstr>"Finally, Discover How to Increase Social Proof &amp; Engagement On Your Facebook Fan Page Which Results In More Leads, Sales, &amp; Profits!”</vt:lpstr>
      <vt:lpstr>In this step-by-step video course, you will get to watch over my shoulder as I show you things that can increase your Facebook social proof, engagement, and conversions.</vt:lpstr>
      <vt:lpstr>Slide 14</vt:lpstr>
      <vt:lpstr>Grab this video course and learn how to increase your Facebook social proof and engagement!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If you are a business owner with a Facebook fan page - then you need to increase your likes, visitor engagement if you want more leads, sales, and profits.  </dc:title>
  <cp:lastModifiedBy>Steve</cp:lastModifiedBy>
  <cp:revision>6</cp:revision>
  <dcterms:modified xsi:type="dcterms:W3CDTF">2019-12-02T12:13:19Z</dcterms:modified>
</cp:coreProperties>
</file>